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E86105-46E0-4823-81D3-57AAFD892BBE}" v="38" dt="2022-07-31T09:59:15.66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4347" autoAdjust="0"/>
  </p:normalViewPr>
  <p:slideViewPr>
    <p:cSldViewPr snapToGrid="0" snapToObjects="1">
      <p:cViewPr varScale="1">
        <p:scale>
          <a:sx n="86" d="100"/>
          <a:sy n="86" d="100"/>
        </p:scale>
        <p:origin x="768"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7/31/2022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unitberiwal/IBM-Data-science_SpaceX/blob/main/labs-jupyter-spacex-Data%20wrangling%20(3).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unitberiwal/IBM-Data-science_SpaceX/blob/main/jupyter-labs-eda-sql-coursera_sql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unitberiwal/IBM-Data-science_SpaceX/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unitberiwal/IBM-Data-science_SpaceX/blob/main/jupyter-labs-spacex-data-collection-api%20(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unitberiwal/IBM-Data-science_SpaceX/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843853" cy="4351338"/>
          </a:xfrm>
          <a:prstGeom prst="rect">
            <a:avLst/>
          </a:prstGeom>
        </p:spPr>
        <p:txBody>
          <a:bodyPr/>
          <a:lstStyle/>
          <a:p>
            <a:r>
              <a:rPr lang="en-US" sz="2000" dirty="0">
                <a:solidFill>
                  <a:schemeClr val="accent3">
                    <a:lumMod val="25000"/>
                  </a:schemeClr>
                </a:solidFill>
                <a:latin typeface="Abadi" panose="020B0604020104020204" pitchFamily="34" charset="0"/>
              </a:rPr>
              <a:t>Performed exploratory data analysis and determined the training labels.</a:t>
            </a:r>
          </a:p>
          <a:p>
            <a:r>
              <a:rPr lang="en-US" sz="2000" dirty="0">
                <a:solidFill>
                  <a:schemeClr val="accent3">
                    <a:lumMod val="25000"/>
                  </a:schemeClr>
                </a:solidFill>
                <a:latin typeface="Abadi" panose="020B0604020104020204" pitchFamily="34" charset="0"/>
              </a:rPr>
              <a:t>Calculated the number of launches at each site, and the number and occurrence of each orbits</a:t>
            </a:r>
          </a:p>
          <a:p>
            <a:r>
              <a:rPr lang="en-US" sz="2000" dirty="0">
                <a:solidFill>
                  <a:schemeClr val="accent3">
                    <a:lumMod val="25000"/>
                  </a:schemeClr>
                </a:solidFill>
                <a:latin typeface="Abadi" panose="020B0604020104020204" pitchFamily="34" charset="0"/>
              </a:rPr>
              <a:t>Created landing outcome label from outcome column and exported the results to csv.</a:t>
            </a:r>
          </a:p>
          <a:p>
            <a:pPr>
              <a:lnSpc>
                <a:spcPct val="100000"/>
              </a:lnSpc>
              <a:spcBef>
                <a:spcPts val="1400"/>
              </a:spcBef>
            </a:pPr>
            <a:r>
              <a:rPr lang="en-US" sz="2000" dirty="0">
                <a:solidFill>
                  <a:schemeClr val="accent3">
                    <a:lumMod val="25000"/>
                  </a:schemeClr>
                </a:solidFill>
                <a:latin typeface="Abadi" panose="020B0604020104020204" pitchFamily="34" charset="0"/>
              </a:rPr>
              <a:t>Link – </a:t>
            </a:r>
          </a:p>
          <a:p>
            <a:pPr marL="0" indent="0">
              <a:lnSpc>
                <a:spcPct val="100000"/>
              </a:lnSpc>
              <a:spcBef>
                <a:spcPts val="1400"/>
              </a:spcBef>
              <a:buNone/>
            </a:pPr>
            <a:r>
              <a:rPr lang="en-US" sz="2000" dirty="0">
                <a:hlinkClick r:id="rId3"/>
              </a:rPr>
              <a:t>https://github.com/punitberiwal/IBM-Data-science_SpaceX/blob/main/labs-jupyter-spacex-Data%20wrangling%20(3).ipynb</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D8D31F3B-E280-4C1D-ABCE-5AF4372D9DB9}"/>
              </a:ext>
            </a:extLst>
          </p:cNvPr>
          <p:cNvPicPr>
            <a:picLocks noChangeAspect="1"/>
          </p:cNvPicPr>
          <p:nvPr/>
        </p:nvPicPr>
        <p:blipFill>
          <a:blip r:embed="rId4"/>
          <a:stretch>
            <a:fillRect/>
          </a:stretch>
        </p:blipFill>
        <p:spPr>
          <a:xfrm>
            <a:off x="6990427" y="1648653"/>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E018B762-8EC8-4B97-BAB7-C0BCEAC45DC5}"/>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7" name="Picture 6">
            <a:extLst>
              <a:ext uri="{FF2B5EF4-FFF2-40B4-BE49-F238E27FC236}">
                <a16:creationId xmlns:a16="http://schemas.microsoft.com/office/drawing/2014/main" id="{F8AFD1D0-BB9B-41E2-8089-7AE670DF41C4}"/>
              </a:ext>
            </a:extLst>
          </p:cNvPr>
          <p:cNvPicPr>
            <a:picLocks noChangeAspect="1"/>
          </p:cNvPicPr>
          <p:nvPr/>
        </p:nvPicPr>
        <p:blipFill>
          <a:blip r:embed="rId4"/>
          <a:stretch>
            <a:fillRect/>
          </a:stretch>
        </p:blipFill>
        <p:spPr>
          <a:xfrm>
            <a:off x="6096000" y="1495703"/>
            <a:ext cx="5189612" cy="2965765"/>
          </a:xfrm>
          <a:prstGeom prst="rect">
            <a:avLst/>
          </a:prstGeom>
        </p:spPr>
      </p:pic>
      <p:sp>
        <p:nvSpPr>
          <p:cNvPr id="8" name="Content Placeholder 4">
            <a:extLst>
              <a:ext uri="{FF2B5EF4-FFF2-40B4-BE49-F238E27FC236}">
                <a16:creationId xmlns:a16="http://schemas.microsoft.com/office/drawing/2014/main" id="{7351D4C4-4364-4792-97D3-3B2E7F3D1B34}"/>
              </a:ext>
            </a:extLst>
          </p:cNvPr>
          <p:cNvSpPr txBox="1">
            <a:spLocks/>
          </p:cNvSpPr>
          <p:nvPr/>
        </p:nvSpPr>
        <p:spPr>
          <a:xfrm>
            <a:off x="770010" y="1495703"/>
            <a:ext cx="4987333" cy="217412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Dig in the data by visualizing the relationship between flight number and launch Site, payload and launch site, success rate of each orbit type, flight number and orbit type, the launch success yearly trend.</a:t>
            </a:r>
            <a:endParaRPr lang="en-US" dirty="0"/>
          </a:p>
        </p:txBody>
      </p:sp>
      <p:sp>
        <p:nvSpPr>
          <p:cNvPr id="9" name="Content Placeholder 4">
            <a:extLst>
              <a:ext uri="{FF2B5EF4-FFF2-40B4-BE49-F238E27FC236}">
                <a16:creationId xmlns:a16="http://schemas.microsoft.com/office/drawing/2014/main" id="{30A3A8F6-9ACB-4DB6-A041-BAA4B92664CB}"/>
              </a:ext>
            </a:extLst>
          </p:cNvPr>
          <p:cNvSpPr txBox="1">
            <a:spLocks/>
          </p:cNvSpPr>
          <p:nvPr/>
        </p:nvSpPr>
        <p:spPr>
          <a:xfrm>
            <a:off x="6119966" y="4667361"/>
            <a:ext cx="5189611" cy="210355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Link – </a:t>
            </a:r>
          </a:p>
          <a:p>
            <a:pPr>
              <a:lnSpc>
                <a:spcPct val="100000"/>
              </a:lnSpc>
              <a:spcBef>
                <a:spcPts val="1400"/>
              </a:spcBef>
            </a:pPr>
            <a:r>
              <a:rPr lang="en-US" sz="2200" dirty="0">
                <a:solidFill>
                  <a:srgbClr val="1C7DDB"/>
                </a:solidFill>
                <a:latin typeface="Abadi" panose="020B0604020104020204" pitchFamily="34" charset="0"/>
              </a:rPr>
              <a:t>https://github.com/punitberiwal/IBM-Data-science_SpaceX/blob/main/jupyter-labs-eda-dataviz.ipynb</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888590" cy="462063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Loaded the SpaceX dataset into a PostgreSQL database</a:t>
            </a:r>
          </a:p>
          <a:p>
            <a:pPr>
              <a:lnSpc>
                <a:spcPct val="100000"/>
              </a:lnSpc>
              <a:spcBef>
                <a:spcPts val="1400"/>
              </a:spcBef>
            </a:pPr>
            <a:r>
              <a:rPr lang="en-US" sz="2200" dirty="0">
                <a:solidFill>
                  <a:schemeClr val="accent3">
                    <a:lumMod val="25000"/>
                  </a:schemeClr>
                </a:solidFill>
                <a:latin typeface="Abadi"/>
              </a:rPr>
              <a:t>Applied EDA with SQL to get insight from the data.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Link - </a:t>
            </a:r>
            <a:r>
              <a:rPr lang="en-US" sz="2200" dirty="0">
                <a:solidFill>
                  <a:schemeClr val="accent3">
                    <a:lumMod val="25000"/>
                  </a:schemeClr>
                </a:solidFill>
                <a:latin typeface="Abadi"/>
                <a:hlinkClick r:id="rId3"/>
              </a:rPr>
              <a:t>https://github.com/punitberiwal/IBM-Data-science_SpaceX/blob/main/jupyter-labs-eda-sql-coursera_sqllite%20(1).ipynb</a:t>
            </a:r>
            <a:endParaRPr lang="en-US" sz="2200" dirty="0">
              <a:solidFill>
                <a:schemeClr val="accent3">
                  <a:lumMod val="25000"/>
                </a:schemeClr>
              </a:solidFill>
              <a:latin typeface="Abadi"/>
            </a:endParaRPr>
          </a:p>
          <a:p>
            <a:pPr>
              <a:lnSpc>
                <a:spcPct val="100000"/>
              </a:lnSpc>
              <a:spcBef>
                <a:spcPts val="1400"/>
              </a:spcBef>
            </a:pPr>
            <a:endParaRPr lang="en-US" sz="2200" dirty="0">
              <a:solidFill>
                <a:srgbClr val="1C7DDB"/>
              </a:solidFill>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identify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Calculated the distances between a launch site to its proximities. </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Link - </a:t>
            </a:r>
            <a:r>
              <a:rPr lang="en-US" sz="2200" dirty="0">
                <a:solidFill>
                  <a:srgbClr val="1C7DDB"/>
                </a:solidFill>
                <a:latin typeface="Abadi" panose="020B0604020104020204" pitchFamily="34" charset="0"/>
              </a:rPr>
              <a:t>https://github.com/punitberiwal/IBM-Data-science_SpaceX</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Best performing classification model is identified</a:t>
            </a:r>
          </a:p>
          <a:p>
            <a:pPr>
              <a:lnSpc>
                <a:spcPct val="100000"/>
              </a:lnSpc>
              <a:spcBef>
                <a:spcPts val="1400"/>
              </a:spcBef>
            </a:pPr>
            <a:r>
              <a:rPr lang="en-US" sz="2200" dirty="0">
                <a:solidFill>
                  <a:schemeClr val="accent3">
                    <a:lumMod val="25000"/>
                  </a:schemeClr>
                </a:solidFill>
                <a:latin typeface="Abadi"/>
              </a:rPr>
              <a:t>Link –</a:t>
            </a:r>
          </a:p>
          <a:p>
            <a:pPr marL="0" indent="0">
              <a:lnSpc>
                <a:spcPct val="100000"/>
              </a:lnSpc>
              <a:spcBef>
                <a:spcPts val="1400"/>
              </a:spcBef>
              <a:buNone/>
            </a:pPr>
            <a:r>
              <a:rPr lang="en-US" sz="2200" dirty="0">
                <a:solidFill>
                  <a:schemeClr val="accent3">
                    <a:lumMod val="25000"/>
                  </a:schemeClr>
                </a:solidFill>
                <a:latin typeface="Abadi"/>
                <a:hlinkClick r:id="rId3"/>
              </a:rPr>
              <a:t>https://github.com/punitberiwal/IBM-Data-science_SpaceX/blob/main/SpaceX_Machine%20Learning%20Prediction_Part_5.ipynb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28F8C618-98BD-45C2-8AD8-DFDA2AB4CCBE}"/>
              </a:ext>
            </a:extLst>
          </p:cNvPr>
          <p:cNvPicPr>
            <a:picLocks noChangeAspect="1"/>
          </p:cNvPicPr>
          <p:nvPr/>
        </p:nvPicPr>
        <p:blipFill>
          <a:blip r:embed="rId3"/>
          <a:stretch>
            <a:fillRect/>
          </a:stretch>
        </p:blipFill>
        <p:spPr>
          <a:xfrm>
            <a:off x="1205802" y="2954215"/>
            <a:ext cx="9676563" cy="2504423"/>
          </a:xfrm>
          <a:prstGeom prst="rect">
            <a:avLst/>
          </a:prstGeom>
        </p:spPr>
      </p:pic>
      <p:sp>
        <p:nvSpPr>
          <p:cNvPr id="7" name="Content Placeholder 2">
            <a:extLst>
              <a:ext uri="{FF2B5EF4-FFF2-40B4-BE49-F238E27FC236}">
                <a16:creationId xmlns:a16="http://schemas.microsoft.com/office/drawing/2014/main" id="{B61D3FED-9FFA-42C3-8EC8-0A2FAC617189}"/>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it is observed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Title 1">
            <a:extLst>
              <a:ext uri="{FF2B5EF4-FFF2-40B4-BE49-F238E27FC236}">
                <a16:creationId xmlns:a16="http://schemas.microsoft.com/office/drawing/2014/main" id="{E74AE513-6988-46B6-8592-D9AE4434F4FC}"/>
              </a:ext>
            </a:extLst>
          </p:cNvPr>
          <p:cNvSpPr txBox="1">
            <a:spLocks/>
          </p:cNvSpPr>
          <p:nvPr/>
        </p:nvSpPr>
        <p:spPr>
          <a:xfrm>
            <a:off x="770011" y="1293966"/>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pic>
        <p:nvPicPr>
          <p:cNvPr id="7" name="Picture 6">
            <a:extLst>
              <a:ext uri="{FF2B5EF4-FFF2-40B4-BE49-F238E27FC236}">
                <a16:creationId xmlns:a16="http://schemas.microsoft.com/office/drawing/2014/main" id="{BF16DF8D-BB56-4E21-91BC-1CAD5E81AB9F}"/>
              </a:ext>
            </a:extLst>
          </p:cNvPr>
          <p:cNvPicPr>
            <a:picLocks noChangeAspect="1"/>
          </p:cNvPicPr>
          <p:nvPr/>
        </p:nvPicPr>
        <p:blipFill>
          <a:blip r:embed="rId3"/>
          <a:stretch>
            <a:fillRect/>
          </a:stretch>
        </p:blipFill>
        <p:spPr>
          <a:xfrm>
            <a:off x="4616575" y="3832748"/>
            <a:ext cx="6872235" cy="2406755"/>
          </a:xfrm>
          <a:prstGeom prst="rect">
            <a:avLst/>
          </a:prstGeom>
        </p:spPr>
      </p:pic>
      <p:pic>
        <p:nvPicPr>
          <p:cNvPr id="8" name="Picture 7">
            <a:extLst>
              <a:ext uri="{FF2B5EF4-FFF2-40B4-BE49-F238E27FC236}">
                <a16:creationId xmlns:a16="http://schemas.microsoft.com/office/drawing/2014/main" id="{9A14692C-C943-4FF0-8D19-AD26A0FC10A9}"/>
              </a:ext>
            </a:extLst>
          </p:cNvPr>
          <p:cNvPicPr>
            <a:picLocks noChangeAspect="1"/>
          </p:cNvPicPr>
          <p:nvPr/>
        </p:nvPicPr>
        <p:blipFill>
          <a:blip r:embed="rId4"/>
          <a:stretch>
            <a:fillRect/>
          </a:stretch>
        </p:blipFill>
        <p:spPr>
          <a:xfrm>
            <a:off x="4544939" y="1660377"/>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Success Rate vs. Orbit Type</a:t>
            </a:r>
          </a:p>
        </p:txBody>
      </p:sp>
      <p:sp>
        <p:nvSpPr>
          <p:cNvPr id="20"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8AA658AF-A6AA-48CA-B114-791CD12DBBE6}"/>
              </a:ext>
            </a:extLst>
          </p:cNvPr>
          <p:cNvSpPr txBox="1">
            <a:spLocks/>
          </p:cNvSpPr>
          <p:nvPr/>
        </p:nvSpPr>
        <p:spPr>
          <a:xfrm>
            <a:off x="630936" y="2807208"/>
            <a:ext cx="3429000" cy="3410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t>From the plot, we can see that ES-L1, GEO, HEO, SSO, VLEO had the most success rate.</a:t>
            </a:r>
          </a:p>
          <a:p>
            <a:pPr>
              <a:spcBef>
                <a:spcPts val="1400"/>
              </a:spcBef>
            </a:pPr>
            <a:endParaRPr lang="en-US" sz="2200" dirty="0"/>
          </a:p>
        </p:txBody>
      </p:sp>
      <p:pic>
        <p:nvPicPr>
          <p:cNvPr id="7" name="Picture 6" descr="Chart, bar chart&#10;&#10;Description automatically generated">
            <a:extLst>
              <a:ext uri="{FF2B5EF4-FFF2-40B4-BE49-F238E27FC236}">
                <a16:creationId xmlns:a16="http://schemas.microsoft.com/office/drawing/2014/main" id="{EE1162FC-3A46-4AAC-80B6-F74A54F02842}"/>
              </a:ext>
            </a:extLst>
          </p:cNvPr>
          <p:cNvPicPr>
            <a:picLocks noChangeAspect="1"/>
          </p:cNvPicPr>
          <p:nvPr/>
        </p:nvPicPr>
        <p:blipFill>
          <a:blip r:embed="rId2"/>
          <a:stretch>
            <a:fillRect/>
          </a:stretch>
        </p:blipFill>
        <p:spPr>
          <a:xfrm>
            <a:off x="4654296" y="1530477"/>
            <a:ext cx="6903720" cy="379704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sp>
        <p:nvSpPr>
          <p:cNvPr id="2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D2BD5BD2-B6AD-41D3-AB65-969D9B4F1212}"/>
              </a:ext>
            </a:extLst>
          </p:cNvPr>
          <p:cNvSpPr txBox="1">
            <a:spLocks/>
          </p:cNvSpPr>
          <p:nvPr/>
        </p:nvSpPr>
        <p:spPr>
          <a:xfrm>
            <a:off x="4636006" y="951704"/>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t>The plot below shows the Flight Number vs. Orbit type. We observe that in the LEO orbit, success is related to the number of flights whereas in the GTO orbit, there is no relationship between flight number and the orbit. </a:t>
            </a:r>
          </a:p>
          <a:p>
            <a:pPr>
              <a:spcBef>
                <a:spcPts val="1400"/>
              </a:spcBef>
            </a:pPr>
            <a:endParaRPr lang="en-US" sz="2200" dirty="0"/>
          </a:p>
          <a:p>
            <a:pPr marL="0">
              <a:spcBef>
                <a:spcPts val="1400"/>
              </a:spcBef>
            </a:pPr>
            <a:endParaRPr lang="en-US" sz="2200" dirty="0"/>
          </a:p>
        </p:txBody>
      </p:sp>
      <p:pic>
        <p:nvPicPr>
          <p:cNvPr id="7" name="Picture 6">
            <a:extLst>
              <a:ext uri="{FF2B5EF4-FFF2-40B4-BE49-F238E27FC236}">
                <a16:creationId xmlns:a16="http://schemas.microsoft.com/office/drawing/2014/main" id="{FFE07CC6-92D5-40B4-B358-DDC697443287}"/>
              </a:ext>
            </a:extLst>
          </p:cNvPr>
          <p:cNvPicPr>
            <a:picLocks noChangeAspect="1"/>
          </p:cNvPicPr>
          <p:nvPr/>
        </p:nvPicPr>
        <p:blipFill>
          <a:blip r:embed="rId2"/>
          <a:stretch>
            <a:fillRect/>
          </a:stretch>
        </p:blipFill>
        <p:spPr>
          <a:xfrm>
            <a:off x="630936" y="3178819"/>
            <a:ext cx="10917936" cy="2183586"/>
          </a:xfrm>
          <a:prstGeom prst="rect">
            <a:avLst/>
          </a:prstGeom>
          <a:ln>
            <a:solidFill>
              <a:schemeClr val="accent1"/>
            </a:solidFill>
          </a:ln>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Payload vs. Orbit Type</a:t>
            </a:r>
          </a:p>
        </p:txBody>
      </p:sp>
      <p:sp>
        <p:nvSpPr>
          <p:cNvPr id="1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37B2415-04EE-4B04-BBA3-1F4B8C495CDF}"/>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t>We can observe that with heavy payloads, the successful landing are more for PO, LEO and ISS orbits.</a:t>
            </a:r>
          </a:p>
          <a:p>
            <a:pPr>
              <a:spcBef>
                <a:spcPts val="1400"/>
              </a:spcBef>
            </a:pPr>
            <a:endParaRPr lang="en-US" sz="2200"/>
          </a:p>
        </p:txBody>
      </p:sp>
      <p:pic>
        <p:nvPicPr>
          <p:cNvPr id="7" name="Picture 6">
            <a:extLst>
              <a:ext uri="{FF2B5EF4-FFF2-40B4-BE49-F238E27FC236}">
                <a16:creationId xmlns:a16="http://schemas.microsoft.com/office/drawing/2014/main" id="{5740698C-D0EE-4125-B94A-7F7398EB973F}"/>
              </a:ext>
            </a:extLst>
          </p:cNvPr>
          <p:cNvPicPr>
            <a:picLocks noChangeAspect="1"/>
          </p:cNvPicPr>
          <p:nvPr/>
        </p:nvPicPr>
        <p:blipFill>
          <a:blip r:embed="rId2"/>
          <a:stretch>
            <a:fillRect/>
          </a:stretch>
        </p:blipFill>
        <p:spPr>
          <a:xfrm>
            <a:off x="630936" y="3178819"/>
            <a:ext cx="10917936" cy="2183586"/>
          </a:xfrm>
          <a:prstGeom prst="rect">
            <a:avLst/>
          </a:prstGeom>
          <a:ln>
            <a:solidFill>
              <a:schemeClr val="accent1"/>
            </a:solidFill>
          </a:ln>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Launch Success Yearly Trend</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83ECE72B-E2D5-4648-8BA3-D2997D4CE622}"/>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t>From the plot, we can observe that success rate since 2013 kept on increasing till 2020.</a:t>
            </a:r>
          </a:p>
          <a:p>
            <a:pPr>
              <a:spcBef>
                <a:spcPts val="1400"/>
              </a:spcBef>
            </a:pPr>
            <a:endParaRPr lang="en-US" sz="2200"/>
          </a:p>
        </p:txBody>
      </p:sp>
      <p:pic>
        <p:nvPicPr>
          <p:cNvPr id="7" name="Picture 6">
            <a:extLst>
              <a:ext uri="{FF2B5EF4-FFF2-40B4-BE49-F238E27FC236}">
                <a16:creationId xmlns:a16="http://schemas.microsoft.com/office/drawing/2014/main" id="{33F20416-FA08-41A5-93B5-B2107668190C}"/>
              </a:ext>
            </a:extLst>
          </p:cNvPr>
          <p:cNvPicPr>
            <a:picLocks noChangeAspect="1"/>
          </p:cNvPicPr>
          <p:nvPr/>
        </p:nvPicPr>
        <p:blipFill>
          <a:blip r:embed="rId2"/>
          <a:stretch>
            <a:fillRect/>
          </a:stretch>
        </p:blipFill>
        <p:spPr>
          <a:xfrm>
            <a:off x="2389576" y="2290936"/>
            <a:ext cx="7400656" cy="3959352"/>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All Launch Site Names</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4ECC011-1DCF-4C8E-8543-D2E9C39A8375}"/>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t>We used the key word </a:t>
            </a:r>
            <a:r>
              <a:rPr lang="en-US" sz="2200" b="1"/>
              <a:t>DISTINCT</a:t>
            </a:r>
            <a:r>
              <a:rPr lang="en-US" sz="2200"/>
              <a:t> to show only unique launch sites from the SpaceX data.</a:t>
            </a:r>
          </a:p>
          <a:p>
            <a:pPr>
              <a:spcBef>
                <a:spcPts val="1400"/>
              </a:spcBef>
            </a:pPr>
            <a:endParaRPr lang="en-US" sz="2200"/>
          </a:p>
        </p:txBody>
      </p:sp>
      <p:pic>
        <p:nvPicPr>
          <p:cNvPr id="7" name="Picture 6">
            <a:extLst>
              <a:ext uri="{FF2B5EF4-FFF2-40B4-BE49-F238E27FC236}">
                <a16:creationId xmlns:a16="http://schemas.microsoft.com/office/drawing/2014/main" id="{25E53895-2072-4B55-AC8B-CF0CC132FB0D}"/>
              </a:ext>
            </a:extLst>
          </p:cNvPr>
          <p:cNvPicPr>
            <a:picLocks noChangeAspect="1"/>
          </p:cNvPicPr>
          <p:nvPr/>
        </p:nvPicPr>
        <p:blipFill>
          <a:blip r:embed="rId2"/>
          <a:stretch>
            <a:fillRect/>
          </a:stretch>
        </p:blipFill>
        <p:spPr>
          <a:xfrm>
            <a:off x="2587400" y="2290936"/>
            <a:ext cx="7005007"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Launch Site Names Begin with 'CCA'</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4">
            <a:extLst>
              <a:ext uri="{FF2B5EF4-FFF2-40B4-BE49-F238E27FC236}">
                <a16:creationId xmlns:a16="http://schemas.microsoft.com/office/drawing/2014/main" id="{4C95B9F5-0456-4337-89C2-05B18C0CDC8D}"/>
              </a:ext>
            </a:extLst>
          </p:cNvPr>
          <p:cNvSpPr txBox="1">
            <a:spLocks/>
          </p:cNvSpPr>
          <p:nvPr/>
        </p:nvSpPr>
        <p:spPr>
          <a:xfrm>
            <a:off x="4654295" y="502920"/>
            <a:ext cx="6894576" cy="146304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t>used the query above to display 5 records where launch sites begin with `CCA`</a:t>
            </a:r>
          </a:p>
        </p:txBody>
      </p:sp>
      <p:pic>
        <p:nvPicPr>
          <p:cNvPr id="7" name="Picture 6">
            <a:extLst>
              <a:ext uri="{FF2B5EF4-FFF2-40B4-BE49-F238E27FC236}">
                <a16:creationId xmlns:a16="http://schemas.microsoft.com/office/drawing/2014/main" id="{BDC8821A-0AE7-4A0C-BBD5-ACDF2F9C067E}"/>
              </a:ext>
            </a:extLst>
          </p:cNvPr>
          <p:cNvPicPr>
            <a:picLocks noChangeAspect="1"/>
          </p:cNvPicPr>
          <p:nvPr/>
        </p:nvPicPr>
        <p:blipFill>
          <a:blip r:embed="rId2"/>
          <a:stretch>
            <a:fillRect/>
          </a:stretch>
        </p:blipFill>
        <p:spPr>
          <a:xfrm>
            <a:off x="739429" y="2290936"/>
            <a:ext cx="10700950"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8" name="Content Placeholder 4">
            <a:extLst>
              <a:ext uri="{FF2B5EF4-FFF2-40B4-BE49-F238E27FC236}">
                <a16:creationId xmlns:a16="http://schemas.microsoft.com/office/drawing/2014/main" id="{115B0266-A377-4C96-9CB4-E8087C80CF93}"/>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pic>
        <p:nvPicPr>
          <p:cNvPr id="9" name="Picture 8">
            <a:extLst>
              <a:ext uri="{FF2B5EF4-FFF2-40B4-BE49-F238E27FC236}">
                <a16:creationId xmlns:a16="http://schemas.microsoft.com/office/drawing/2014/main" id="{8634DF10-CEDE-4B45-A974-DF0F5B901F4F}"/>
              </a:ext>
            </a:extLst>
          </p:cNvPr>
          <p:cNvPicPr>
            <a:picLocks noChangeAspect="1"/>
          </p:cNvPicPr>
          <p:nvPr/>
        </p:nvPicPr>
        <p:blipFill>
          <a:blip r:embed="rId3"/>
          <a:stretch>
            <a:fillRect/>
          </a:stretch>
        </p:blipFill>
        <p:spPr>
          <a:xfrm>
            <a:off x="2388365" y="3083429"/>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Average Payload Mass by F9 v1.1</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4">
            <a:extLst>
              <a:ext uri="{FF2B5EF4-FFF2-40B4-BE49-F238E27FC236}">
                <a16:creationId xmlns:a16="http://schemas.microsoft.com/office/drawing/2014/main" id="{D867D78D-8329-4185-9ABA-083F68065006}"/>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t>We calculated the average payload mass carried by booster version F9 v1.1 as 2928.4</a:t>
            </a:r>
          </a:p>
          <a:p>
            <a:pPr>
              <a:spcBef>
                <a:spcPts val="1400"/>
              </a:spcBef>
            </a:pPr>
            <a:endParaRPr lang="en-US" sz="2200"/>
          </a:p>
        </p:txBody>
      </p:sp>
      <p:pic>
        <p:nvPicPr>
          <p:cNvPr id="7" name="Picture 6">
            <a:extLst>
              <a:ext uri="{FF2B5EF4-FFF2-40B4-BE49-F238E27FC236}">
                <a16:creationId xmlns:a16="http://schemas.microsoft.com/office/drawing/2014/main" id="{60E9FC7D-F884-4317-A53C-79CB9C8741F1}"/>
              </a:ext>
            </a:extLst>
          </p:cNvPr>
          <p:cNvPicPr>
            <a:picLocks noChangeAspect="1"/>
          </p:cNvPicPr>
          <p:nvPr/>
        </p:nvPicPr>
        <p:blipFill>
          <a:blip r:embed="rId2"/>
          <a:stretch>
            <a:fillRect/>
          </a:stretch>
        </p:blipFill>
        <p:spPr>
          <a:xfrm>
            <a:off x="1163521" y="2290936"/>
            <a:ext cx="9852765"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chemeClr val="tx1"/>
                </a:solidFill>
                <a:latin typeface="+mj-lt"/>
                <a:ea typeface="+mj-ea"/>
                <a:cs typeface="+mj-cs"/>
              </a:rPr>
              <a:t>First Successful Ground Landing Date</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4">
            <a:extLst>
              <a:ext uri="{FF2B5EF4-FFF2-40B4-BE49-F238E27FC236}">
                <a16:creationId xmlns:a16="http://schemas.microsoft.com/office/drawing/2014/main" id="{139212DF-5FD5-4F0F-A35F-8C5BAD77BB65}"/>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t>We observed that the dates of the first successful landing outcome on ground pad was 22</a:t>
            </a:r>
            <a:r>
              <a:rPr lang="en-US" sz="2200" baseline="30000"/>
              <a:t>nd</a:t>
            </a:r>
            <a:r>
              <a:rPr lang="en-US" sz="2200"/>
              <a:t> December 2015</a:t>
            </a:r>
          </a:p>
        </p:txBody>
      </p:sp>
      <p:pic>
        <p:nvPicPr>
          <p:cNvPr id="7" name="Picture 6">
            <a:extLst>
              <a:ext uri="{FF2B5EF4-FFF2-40B4-BE49-F238E27FC236}">
                <a16:creationId xmlns:a16="http://schemas.microsoft.com/office/drawing/2014/main" id="{C58DD450-B056-4A48-A8A5-142701F0EEE0}"/>
              </a:ext>
            </a:extLst>
          </p:cNvPr>
          <p:cNvPicPr>
            <a:picLocks noChangeAspect="1"/>
          </p:cNvPicPr>
          <p:nvPr/>
        </p:nvPicPr>
        <p:blipFill>
          <a:blip r:embed="rId2"/>
          <a:stretch>
            <a:fillRect/>
          </a:stretch>
        </p:blipFill>
        <p:spPr>
          <a:xfrm>
            <a:off x="1126902" y="2290936"/>
            <a:ext cx="9926003"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Successful Drone Ship Landing with Payload between 4000 and 6000</a:t>
            </a: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4">
            <a:extLst>
              <a:ext uri="{FF2B5EF4-FFF2-40B4-BE49-F238E27FC236}">
                <a16:creationId xmlns:a16="http://schemas.microsoft.com/office/drawing/2014/main" id="{BDD1FBD6-7DE0-47D3-B8BA-89E9748AD5EF}"/>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t>We used the </a:t>
            </a:r>
            <a:r>
              <a:rPr lang="en-US" sz="2200" b="1" dirty="0"/>
              <a:t>WHERE</a:t>
            </a:r>
            <a:r>
              <a:rPr lang="en-US" sz="2200" dirty="0"/>
              <a:t> clause to filter for boosters which have successfully landed on drone ship and applied the </a:t>
            </a:r>
            <a:r>
              <a:rPr lang="en-US" sz="2200" b="1" dirty="0"/>
              <a:t>AND</a:t>
            </a:r>
            <a:r>
              <a:rPr lang="en-US" sz="2200" dirty="0"/>
              <a:t> condition to determine successful landing with payload mass greater than 4000 but less than 6000</a:t>
            </a:r>
          </a:p>
        </p:txBody>
      </p:sp>
      <p:pic>
        <p:nvPicPr>
          <p:cNvPr id="6" name="Picture 5">
            <a:extLst>
              <a:ext uri="{FF2B5EF4-FFF2-40B4-BE49-F238E27FC236}">
                <a16:creationId xmlns:a16="http://schemas.microsoft.com/office/drawing/2014/main" id="{6EE59701-D8E6-49F6-830F-88AEA2AB3F6D}"/>
              </a:ext>
            </a:extLst>
          </p:cNvPr>
          <p:cNvPicPr>
            <a:picLocks noChangeAspect="1"/>
          </p:cNvPicPr>
          <p:nvPr/>
        </p:nvPicPr>
        <p:blipFill>
          <a:blip r:embed="rId2"/>
          <a:stretch>
            <a:fillRect/>
          </a:stretch>
        </p:blipFill>
        <p:spPr>
          <a:xfrm>
            <a:off x="3200315" y="2290936"/>
            <a:ext cx="5779178"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03176" y="1465503"/>
            <a:ext cx="7246525" cy="520162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Data Collection via Web Scraping</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EDA with SQL</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EDA with graphs and data visualization</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14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EDA</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Interactive analytics </a:t>
            </a:r>
          </a:p>
          <a:p>
            <a:pPr lvl="1">
              <a:lnSpc>
                <a:spcPct val="100000"/>
              </a:lnSpc>
              <a:spcBef>
                <a:spcPts val="1400"/>
              </a:spcBef>
              <a:buFontTx/>
              <a:buChar char="-"/>
            </a:pPr>
            <a:r>
              <a:rPr lang="en-US" sz="1400" dirty="0">
                <a:solidFill>
                  <a:schemeClr val="accent3">
                    <a:lumMod val="25000"/>
                  </a:schemeClr>
                </a:solidFill>
                <a:latin typeface="Abadi" panose="020B0604020104020204" pitchFamily="34" charset="0"/>
              </a:rPr>
              <a:t>Predictive Analytics</a:t>
            </a:r>
          </a:p>
          <a:p>
            <a:pPr>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300" kern="1200">
                <a:solidFill>
                  <a:schemeClr val="tx1"/>
                </a:solidFill>
                <a:latin typeface="+mj-lt"/>
                <a:ea typeface="+mj-ea"/>
                <a:cs typeface="+mj-cs"/>
              </a:rPr>
              <a:t>Total Number of Successful and Failure Mission Outcomes</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4">
            <a:extLst>
              <a:ext uri="{FF2B5EF4-FFF2-40B4-BE49-F238E27FC236}">
                <a16:creationId xmlns:a16="http://schemas.microsoft.com/office/drawing/2014/main" id="{6A824256-4268-4D37-9F99-35CB19CC4184}"/>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t>We used wildcard like ‘%’ to filter for </a:t>
            </a:r>
            <a:r>
              <a:rPr lang="en-US" sz="2200" b="1"/>
              <a:t>WHERE</a:t>
            </a:r>
            <a:r>
              <a:rPr lang="en-US" sz="2200"/>
              <a:t> MissionOutcome was a success or a failure. </a:t>
            </a:r>
          </a:p>
          <a:p>
            <a:pPr>
              <a:spcBef>
                <a:spcPts val="1400"/>
              </a:spcBef>
            </a:pPr>
            <a:endParaRPr lang="en-US" sz="2200"/>
          </a:p>
        </p:txBody>
      </p:sp>
      <p:pic>
        <p:nvPicPr>
          <p:cNvPr id="7" name="Picture 6">
            <a:extLst>
              <a:ext uri="{FF2B5EF4-FFF2-40B4-BE49-F238E27FC236}">
                <a16:creationId xmlns:a16="http://schemas.microsoft.com/office/drawing/2014/main" id="{B12B385C-15C3-491A-B4EA-87E1A43FAA4B}"/>
              </a:ext>
            </a:extLst>
          </p:cNvPr>
          <p:cNvPicPr>
            <a:picLocks noChangeAspect="1"/>
          </p:cNvPicPr>
          <p:nvPr/>
        </p:nvPicPr>
        <p:blipFill>
          <a:blip r:embed="rId2"/>
          <a:stretch>
            <a:fillRect/>
          </a:stretch>
        </p:blipFill>
        <p:spPr>
          <a:xfrm>
            <a:off x="3908443" y="2290936"/>
            <a:ext cx="4362921"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Boosters Carried Maximum Payload</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4">
            <a:extLst>
              <a:ext uri="{FF2B5EF4-FFF2-40B4-BE49-F238E27FC236}">
                <a16:creationId xmlns:a16="http://schemas.microsoft.com/office/drawing/2014/main" id="{80ABC424-B326-4865-A600-12F59D72602E}"/>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t>We determined the booster that have carried the maximum payload using a subquery in the </a:t>
            </a:r>
            <a:r>
              <a:rPr lang="en-US" sz="2200" b="1"/>
              <a:t>WHERE</a:t>
            </a:r>
            <a:r>
              <a:rPr lang="en-US" sz="2200"/>
              <a:t> clause and the </a:t>
            </a:r>
            <a:r>
              <a:rPr lang="en-US" sz="2200" b="1"/>
              <a:t>MAX() </a:t>
            </a:r>
            <a:r>
              <a:rPr lang="en-US" sz="2200"/>
              <a:t>function.</a:t>
            </a:r>
          </a:p>
        </p:txBody>
      </p:sp>
      <p:pic>
        <p:nvPicPr>
          <p:cNvPr id="7" name="Picture 6">
            <a:extLst>
              <a:ext uri="{FF2B5EF4-FFF2-40B4-BE49-F238E27FC236}">
                <a16:creationId xmlns:a16="http://schemas.microsoft.com/office/drawing/2014/main" id="{315AC6A2-3C43-4012-AAD8-86B10F8FA786}"/>
              </a:ext>
            </a:extLst>
          </p:cNvPr>
          <p:cNvPicPr>
            <a:picLocks noChangeAspect="1"/>
          </p:cNvPicPr>
          <p:nvPr/>
        </p:nvPicPr>
        <p:blipFill>
          <a:blip r:embed="rId2"/>
          <a:stretch>
            <a:fillRect/>
          </a:stretch>
        </p:blipFill>
        <p:spPr>
          <a:xfrm>
            <a:off x="3630679" y="2290936"/>
            <a:ext cx="4918450"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2015 Launch Records</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4">
            <a:extLst>
              <a:ext uri="{FF2B5EF4-FFF2-40B4-BE49-F238E27FC236}">
                <a16:creationId xmlns:a16="http://schemas.microsoft.com/office/drawing/2014/main" id="{F5F84F5E-6CB0-4809-BDFD-2E23FD9DAF46}"/>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t>We used a combinations of the </a:t>
            </a:r>
            <a:r>
              <a:rPr lang="en-US" sz="2200" b="1"/>
              <a:t>WHERE</a:t>
            </a:r>
            <a:r>
              <a:rPr lang="en-US" sz="2200"/>
              <a:t> clause, </a:t>
            </a:r>
            <a:r>
              <a:rPr lang="en-US" sz="2200" b="1"/>
              <a:t>LIKE</a:t>
            </a:r>
            <a:r>
              <a:rPr lang="en-US" sz="2200"/>
              <a:t>, </a:t>
            </a:r>
            <a:r>
              <a:rPr lang="en-US" sz="2200" b="1"/>
              <a:t>AND</a:t>
            </a:r>
            <a:r>
              <a:rPr lang="en-US" sz="2200"/>
              <a:t>, and </a:t>
            </a:r>
            <a:r>
              <a:rPr lang="en-US" sz="2200" b="1"/>
              <a:t>BETWEEN</a:t>
            </a:r>
            <a:r>
              <a:rPr lang="en-US" sz="2200"/>
              <a:t> conditions to filter for failed landing outcomes in drone ship, their booster versions, and launch site names for year 2015</a:t>
            </a:r>
          </a:p>
        </p:txBody>
      </p:sp>
      <p:pic>
        <p:nvPicPr>
          <p:cNvPr id="7" name="Picture 6">
            <a:extLst>
              <a:ext uri="{FF2B5EF4-FFF2-40B4-BE49-F238E27FC236}">
                <a16:creationId xmlns:a16="http://schemas.microsoft.com/office/drawing/2014/main" id="{D3C5696A-BE4F-4EA7-8650-EA4A40DA7F1F}"/>
              </a:ext>
            </a:extLst>
          </p:cNvPr>
          <p:cNvPicPr>
            <a:picLocks noChangeAspect="1"/>
          </p:cNvPicPr>
          <p:nvPr/>
        </p:nvPicPr>
        <p:blipFill>
          <a:blip r:embed="rId2"/>
          <a:stretch>
            <a:fillRect/>
          </a:stretch>
        </p:blipFill>
        <p:spPr>
          <a:xfrm>
            <a:off x="630936" y="2319031"/>
            <a:ext cx="10917936" cy="390316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600" kern="1200">
                <a:solidFill>
                  <a:schemeClr val="tx1"/>
                </a:solidFill>
                <a:latin typeface="+mj-lt"/>
                <a:ea typeface="+mj-ea"/>
                <a:cs typeface="+mj-cs"/>
              </a:rPr>
              <a:t>Rank Landing Outcomes Between 2010-06-04 and 2017-03-20</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4">
            <a:extLst>
              <a:ext uri="{FF2B5EF4-FFF2-40B4-BE49-F238E27FC236}">
                <a16:creationId xmlns:a16="http://schemas.microsoft.com/office/drawing/2014/main" id="{6FA8495F-9815-4376-904A-52568A2B5E70}"/>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500"/>
              <a:t>We selected Landing outcomes and the </a:t>
            </a:r>
            <a:r>
              <a:rPr lang="en-US" sz="1500" b="1"/>
              <a:t>COUNT</a:t>
            </a:r>
            <a:r>
              <a:rPr lang="en-US" sz="1500"/>
              <a:t> of landing outcomes from the data and used the </a:t>
            </a:r>
            <a:r>
              <a:rPr lang="en-US" sz="1500" b="1"/>
              <a:t>WHERE</a:t>
            </a:r>
            <a:r>
              <a:rPr lang="en-US" sz="1500"/>
              <a:t> clause to filter for landing outcomes </a:t>
            </a:r>
            <a:r>
              <a:rPr lang="en-US" sz="1500" b="1"/>
              <a:t>BETWEEN</a:t>
            </a:r>
            <a:r>
              <a:rPr lang="en-US" sz="1500"/>
              <a:t> 2010-06-04 to 2010-03-20.</a:t>
            </a:r>
          </a:p>
          <a:p>
            <a:pPr>
              <a:spcBef>
                <a:spcPts val="1400"/>
              </a:spcBef>
            </a:pPr>
            <a:r>
              <a:rPr lang="en-US" sz="1500"/>
              <a:t>We applied the </a:t>
            </a:r>
            <a:r>
              <a:rPr lang="en-US" sz="1500" b="1"/>
              <a:t>GROUP BY </a:t>
            </a:r>
            <a:r>
              <a:rPr lang="en-US" sz="1500"/>
              <a:t>clause to group the landing outcomes and the </a:t>
            </a:r>
            <a:r>
              <a:rPr lang="en-US" sz="1500" b="1"/>
              <a:t>ORDER BY </a:t>
            </a:r>
            <a:r>
              <a:rPr lang="en-US" sz="1500"/>
              <a:t>clause to order the grouped landing outcome in descending order.</a:t>
            </a:r>
          </a:p>
          <a:p>
            <a:pPr>
              <a:spcBef>
                <a:spcPts val="1400"/>
              </a:spcBef>
            </a:pPr>
            <a:endParaRPr lang="en-US" sz="1500"/>
          </a:p>
        </p:txBody>
      </p:sp>
      <p:pic>
        <p:nvPicPr>
          <p:cNvPr id="7" name="Picture 6" descr="Graphical user interface, application&#10;&#10;Description automatically generated">
            <a:extLst>
              <a:ext uri="{FF2B5EF4-FFF2-40B4-BE49-F238E27FC236}">
                <a16:creationId xmlns:a16="http://schemas.microsoft.com/office/drawing/2014/main" id="{8180243B-92CB-459A-A6DE-C1E633D09FF9}"/>
              </a:ext>
            </a:extLst>
          </p:cNvPr>
          <p:cNvPicPr>
            <a:picLocks noChangeAspect="1"/>
          </p:cNvPicPr>
          <p:nvPr/>
        </p:nvPicPr>
        <p:blipFill>
          <a:blip r:embed="rId2"/>
          <a:stretch>
            <a:fillRect/>
          </a:stretch>
        </p:blipFill>
        <p:spPr>
          <a:xfrm>
            <a:off x="3271860" y="2290936"/>
            <a:ext cx="5636087" cy="39593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chemeClr val="tx1"/>
                </a:solidFill>
                <a:latin typeface="+mj-lt"/>
                <a:ea typeface="+mj-ea"/>
                <a:cs typeface="+mj-cs"/>
              </a:rPr>
              <a:t>&lt;</a:t>
            </a:r>
            <a:r>
              <a:rPr lang="en-US" sz="3600" dirty="0">
                <a:solidFill>
                  <a:srgbClr val="0B49CB"/>
                </a:solidFill>
                <a:latin typeface="Abadi"/>
              </a:rPr>
              <a:t>All launch sites global map markers</a:t>
            </a:r>
            <a:r>
              <a:rPr lang="en-US" sz="6600" kern="1200" dirty="0">
                <a:solidFill>
                  <a:schemeClr val="tx1"/>
                </a:solidFill>
                <a:latin typeface="+mj-lt"/>
                <a:ea typeface="+mj-ea"/>
                <a:cs typeface="+mj-cs"/>
              </a:rPr>
              <a:t>&gt;</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DF57E139-502F-4DF6-B0FE-82EFD6FFF2D7}"/>
              </a:ext>
            </a:extLst>
          </p:cNvPr>
          <p:cNvPicPr>
            <a:picLocks noChangeAspect="1"/>
          </p:cNvPicPr>
          <p:nvPr/>
        </p:nvPicPr>
        <p:blipFill>
          <a:blip r:embed="rId2"/>
          <a:stretch>
            <a:fillRect/>
          </a:stretch>
        </p:blipFill>
        <p:spPr>
          <a:xfrm>
            <a:off x="3080733" y="2633472"/>
            <a:ext cx="6027485" cy="358635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chemeClr val="tx1"/>
                </a:solidFill>
                <a:latin typeface="+mj-lt"/>
                <a:ea typeface="+mj-ea"/>
                <a:cs typeface="+mj-cs"/>
              </a:rPr>
              <a:t>&lt;</a:t>
            </a:r>
            <a:r>
              <a:rPr lang="en-US" sz="3600" dirty="0">
                <a:solidFill>
                  <a:srgbClr val="0B49CB"/>
                </a:solidFill>
                <a:latin typeface="Abadi"/>
              </a:rPr>
              <a:t>Markers showing launch sites with color labels</a:t>
            </a:r>
            <a:r>
              <a:rPr lang="en-US" sz="6600" kern="1200" dirty="0">
                <a:solidFill>
                  <a:schemeClr val="tx1"/>
                </a:solidFill>
                <a:latin typeface="+mj-lt"/>
                <a:ea typeface="+mj-ea"/>
                <a:cs typeface="+mj-cs"/>
              </a:rPr>
              <a:t>&gt;</a:t>
            </a:r>
          </a:p>
        </p:txBody>
      </p:sp>
      <p:sp>
        <p:nvSpPr>
          <p:cNvPr id="1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a:extLst>
              <a:ext uri="{FF2B5EF4-FFF2-40B4-BE49-F238E27FC236}">
                <a16:creationId xmlns:a16="http://schemas.microsoft.com/office/drawing/2014/main" id="{9DBCA839-B93A-452A-ABD6-4768548D906E}"/>
              </a:ext>
            </a:extLst>
          </p:cNvPr>
          <p:cNvPicPr>
            <a:picLocks noChangeAspect="1"/>
          </p:cNvPicPr>
          <p:nvPr/>
        </p:nvPicPr>
        <p:blipFill>
          <a:blip r:embed="rId2"/>
          <a:stretch>
            <a:fillRect/>
          </a:stretch>
        </p:blipFill>
        <p:spPr>
          <a:xfrm>
            <a:off x="2042099" y="2633472"/>
            <a:ext cx="8104754" cy="358635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chemeClr val="tx1"/>
                </a:solidFill>
                <a:latin typeface="+mj-lt"/>
                <a:ea typeface="+mj-ea"/>
                <a:cs typeface="+mj-cs"/>
              </a:rPr>
              <a:t>&lt;</a:t>
            </a:r>
            <a:r>
              <a:rPr lang="en-US" sz="3600" dirty="0">
                <a:solidFill>
                  <a:srgbClr val="0B49CB"/>
                </a:solidFill>
                <a:latin typeface="Abadi"/>
              </a:rPr>
              <a:t>Launch Site distance to landmarks</a:t>
            </a:r>
            <a:r>
              <a:rPr lang="en-US" sz="6600" kern="1200" dirty="0">
                <a:solidFill>
                  <a:schemeClr val="tx1"/>
                </a:solidFill>
                <a:latin typeface="+mj-lt"/>
                <a:ea typeface="+mj-ea"/>
                <a:cs typeface="+mj-cs"/>
              </a:rPr>
              <a:t>&gt;</a:t>
            </a:r>
          </a:p>
        </p:txBody>
      </p:sp>
      <p:sp>
        <p:nvSpPr>
          <p:cNvPr id="1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descr="Diagram&#10;&#10;Description automatically generated">
            <a:extLst>
              <a:ext uri="{FF2B5EF4-FFF2-40B4-BE49-F238E27FC236}">
                <a16:creationId xmlns:a16="http://schemas.microsoft.com/office/drawing/2014/main" id="{321453EF-0D5F-4EC0-B63C-74A15C86C8A2}"/>
              </a:ext>
            </a:extLst>
          </p:cNvPr>
          <p:cNvPicPr>
            <a:picLocks noChangeAspect="1"/>
          </p:cNvPicPr>
          <p:nvPr/>
        </p:nvPicPr>
        <p:blipFill>
          <a:blip r:embed="rId2"/>
          <a:stretch>
            <a:fillRect/>
          </a:stretch>
        </p:blipFill>
        <p:spPr>
          <a:xfrm>
            <a:off x="1924299" y="2633472"/>
            <a:ext cx="8340354" cy="358635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97399" y="351454"/>
            <a:ext cx="11792605" cy="1249394"/>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dirty="0">
                <a:solidFill>
                  <a:schemeClr val="tx1"/>
                </a:solidFill>
                <a:latin typeface="+mj-lt"/>
                <a:ea typeface="+mj-ea"/>
                <a:cs typeface="+mj-cs"/>
              </a:rPr>
              <a:t>&lt;</a:t>
            </a:r>
            <a:r>
              <a:rPr lang="en-US" sz="3600" dirty="0">
                <a:solidFill>
                  <a:srgbClr val="0B49CB"/>
                </a:solidFill>
                <a:latin typeface="Abadi"/>
              </a:rPr>
              <a:t>Pie chart showing the success percentage achieved by each launch site</a:t>
            </a:r>
            <a:r>
              <a:rPr lang="en-US" sz="6600" kern="1200" dirty="0">
                <a:solidFill>
                  <a:schemeClr val="tx1"/>
                </a:solidFill>
                <a:latin typeface="+mj-lt"/>
                <a:ea typeface="+mj-ea"/>
                <a:cs typeface="+mj-cs"/>
              </a:rPr>
              <a:t>&gt;</a:t>
            </a:r>
          </a:p>
        </p:txBody>
      </p:sp>
      <p:sp>
        <p:nvSpPr>
          <p:cNvPr id="1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descr="Chart&#10;&#10;Description automatically generated">
            <a:extLst>
              <a:ext uri="{FF2B5EF4-FFF2-40B4-BE49-F238E27FC236}">
                <a16:creationId xmlns:a16="http://schemas.microsoft.com/office/drawing/2014/main" id="{0241CCFA-726E-4452-B430-24377D926790}"/>
              </a:ext>
            </a:extLst>
          </p:cNvPr>
          <p:cNvPicPr>
            <a:picLocks noChangeAspect="1"/>
          </p:cNvPicPr>
          <p:nvPr/>
        </p:nvPicPr>
        <p:blipFill>
          <a:blip r:embed="rId2"/>
          <a:stretch>
            <a:fillRect/>
          </a:stretch>
        </p:blipFill>
        <p:spPr>
          <a:xfrm>
            <a:off x="2279207" y="2633472"/>
            <a:ext cx="7630538" cy="358635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432595"/>
            <a:ext cx="10617785" cy="47937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4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4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a:t>
            </a:r>
          </a:p>
          <a:p>
            <a:pPr marL="457200" lvl="1" indent="0" algn="just">
              <a:spcBef>
                <a:spcPts val="1400"/>
              </a:spcBef>
              <a:buNone/>
            </a:pPr>
            <a:r>
              <a:rPr lang="en-US" sz="1400" dirty="0">
                <a:solidFill>
                  <a:schemeClr val="accent3">
                    <a:lumMod val="25000"/>
                  </a:schemeClr>
                </a:solidFill>
                <a:latin typeface="Abadi" panose="020B0604020104020204" pitchFamily="34" charset="0"/>
              </a:rPr>
              <a:t>Therefore, if we can determine if the first stage will land, we can determine the cost of a launch. </a:t>
            </a:r>
          </a:p>
          <a:p>
            <a:pPr marL="457200" lvl="1" indent="0" algn="just">
              <a:spcBef>
                <a:spcPts val="1400"/>
              </a:spcBef>
              <a:buNone/>
            </a:pPr>
            <a:r>
              <a:rPr lang="en-US" sz="1400" dirty="0">
                <a:solidFill>
                  <a:schemeClr val="accent3">
                    <a:lumMod val="25000"/>
                  </a:schemeClr>
                </a:solidFill>
                <a:latin typeface="Abadi" panose="020B0604020104020204" pitchFamily="34" charset="0"/>
              </a:rPr>
              <a:t>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14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4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4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4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&lt;Pie chart showing the Launch site with the highest launch success ratio&gt;</a:t>
            </a:r>
          </a:p>
        </p:txBody>
      </p:sp>
      <p:pic>
        <p:nvPicPr>
          <p:cNvPr id="6" name="Content Placeholder 3">
            <a:extLst>
              <a:ext uri="{FF2B5EF4-FFF2-40B4-BE49-F238E27FC236}">
                <a16:creationId xmlns:a16="http://schemas.microsoft.com/office/drawing/2014/main" id="{1D249C4C-4759-4E5E-81D3-7EF0A160D4DD}"/>
              </a:ext>
            </a:extLst>
          </p:cNvPr>
          <p:cNvPicPr>
            <a:picLocks noChangeAspect="1"/>
          </p:cNvPicPr>
          <p:nvPr/>
        </p:nvPicPr>
        <p:blipFill>
          <a:blip r:embed="rId3"/>
          <a:stretch>
            <a:fillRect/>
          </a:stretch>
        </p:blipFill>
        <p:spPr>
          <a:xfrm>
            <a:off x="2123100" y="1503880"/>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r>
              <a:rPr lang="en-US" dirty="0">
                <a:solidFill>
                  <a:srgbClr val="0B49CB"/>
                </a:solidFill>
                <a:latin typeface="Abadi"/>
              </a:rPr>
              <a:t>&gt;</a:t>
            </a:r>
          </a:p>
        </p:txBody>
      </p:sp>
      <p:pic>
        <p:nvPicPr>
          <p:cNvPr id="6" name="Content Placeholder 3" descr="Graphical user interface, application&#10;&#10;Description automatically generated">
            <a:extLst>
              <a:ext uri="{FF2B5EF4-FFF2-40B4-BE49-F238E27FC236}">
                <a16:creationId xmlns:a16="http://schemas.microsoft.com/office/drawing/2014/main" id="{14CC8A0A-AA08-4788-9A1C-CE5B3DB92D09}"/>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Classification Accuracy</a:t>
            </a:r>
          </a:p>
        </p:txBody>
      </p:sp>
      <p:sp>
        <p:nvSpPr>
          <p:cNvPr id="1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4">
            <a:extLst>
              <a:ext uri="{FF2B5EF4-FFF2-40B4-BE49-F238E27FC236}">
                <a16:creationId xmlns:a16="http://schemas.microsoft.com/office/drawing/2014/main" id="{B0795199-1C07-46F6-9E33-30AE3967BFFA}"/>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t>The decision tree classifier is the model with the highest classification accuracy</a:t>
            </a:r>
          </a:p>
          <a:p>
            <a:pPr>
              <a:spcBef>
                <a:spcPts val="1400"/>
              </a:spcBef>
            </a:pPr>
            <a:endParaRPr lang="en-US" sz="2200"/>
          </a:p>
        </p:txBody>
      </p:sp>
      <p:pic>
        <p:nvPicPr>
          <p:cNvPr id="7" name="Picture 6">
            <a:extLst>
              <a:ext uri="{FF2B5EF4-FFF2-40B4-BE49-F238E27FC236}">
                <a16:creationId xmlns:a16="http://schemas.microsoft.com/office/drawing/2014/main" id="{F3D8DD6D-6A8D-46C3-B9D7-B0127DB730BD}"/>
              </a:ext>
            </a:extLst>
          </p:cNvPr>
          <p:cNvPicPr>
            <a:picLocks noChangeAspect="1"/>
          </p:cNvPicPr>
          <p:nvPr/>
        </p:nvPicPr>
        <p:blipFill>
          <a:blip r:embed="rId2"/>
          <a:stretch>
            <a:fillRect/>
          </a:stretch>
        </p:blipFill>
        <p:spPr>
          <a:xfrm>
            <a:off x="630936" y="2646569"/>
            <a:ext cx="10917936" cy="3248085"/>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30936" y="502920"/>
            <a:ext cx="3419856" cy="14630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Confusion Matrix</a:t>
            </a:r>
          </a:p>
        </p:txBody>
      </p:sp>
      <p:sp>
        <p:nvSpPr>
          <p:cNvPr id="1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4">
            <a:extLst>
              <a:ext uri="{FF2B5EF4-FFF2-40B4-BE49-F238E27FC236}">
                <a16:creationId xmlns:a16="http://schemas.microsoft.com/office/drawing/2014/main" id="{BD345EA8-26AC-4F28-9C14-87E2DC9B43A5}"/>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t>The confusion matrix for the decision tree classifier shows that the classifier can distinguish between the different classes. The major problem is the false positives .i.e., unsuccessful landing marked as successful landing by the classifier.</a:t>
            </a:r>
          </a:p>
        </p:txBody>
      </p:sp>
      <p:pic>
        <p:nvPicPr>
          <p:cNvPr id="7" name="Picture 6">
            <a:extLst>
              <a:ext uri="{FF2B5EF4-FFF2-40B4-BE49-F238E27FC236}">
                <a16:creationId xmlns:a16="http://schemas.microsoft.com/office/drawing/2014/main" id="{E8E96785-4B76-454A-A95E-D5817E0E2550}"/>
              </a:ext>
            </a:extLst>
          </p:cNvPr>
          <p:cNvPicPr>
            <a:picLocks noChangeAspect="1"/>
          </p:cNvPicPr>
          <p:nvPr/>
        </p:nvPicPr>
        <p:blipFill>
          <a:blip r:embed="rId2"/>
          <a:stretch>
            <a:fillRect/>
          </a:stretch>
        </p:blipFill>
        <p:spPr>
          <a:xfrm>
            <a:off x="3353089" y="2290936"/>
            <a:ext cx="5473630" cy="3959352"/>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841248" y="548640"/>
            <a:ext cx="3600860" cy="5431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Conclusions</a:t>
            </a:r>
          </a:p>
        </p:txBody>
      </p:sp>
      <p:sp>
        <p:nvSpPr>
          <p:cNvPr id="1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3">
            <a:extLst>
              <a:ext uri="{FF2B5EF4-FFF2-40B4-BE49-F238E27FC236}">
                <a16:creationId xmlns:a16="http://schemas.microsoft.com/office/drawing/2014/main" id="{01EC9DEB-5D15-429F-8900-B42E70D8B311}"/>
              </a:ext>
            </a:extLst>
          </p:cNvPr>
          <p:cNvSpPr txBox="1">
            <a:spLocks/>
          </p:cNvSpPr>
          <p:nvPr/>
        </p:nvSpPr>
        <p:spPr>
          <a:xfrm>
            <a:off x="5126418" y="552091"/>
            <a:ext cx="6224335" cy="543153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spcBef>
                <a:spcPts val="1400"/>
              </a:spcBef>
            </a:pPr>
            <a:r>
              <a:rPr lang="en-US" sz="2200"/>
              <a:t>We can conclude that:</a:t>
            </a:r>
          </a:p>
          <a:p>
            <a:pPr>
              <a:spcBef>
                <a:spcPts val="1400"/>
              </a:spcBef>
            </a:pPr>
            <a:r>
              <a:rPr lang="en-US" sz="2200"/>
              <a:t>The larger the flight amount at a launch site, the greater the success rate at a launch site.</a:t>
            </a:r>
          </a:p>
          <a:p>
            <a:pPr>
              <a:spcBef>
                <a:spcPts val="1400"/>
              </a:spcBef>
            </a:pPr>
            <a:r>
              <a:rPr lang="en-US" sz="2200"/>
              <a:t>Launch success rate started to increase in 2013 till 2020.</a:t>
            </a:r>
          </a:p>
          <a:p>
            <a:pPr>
              <a:spcBef>
                <a:spcPts val="1400"/>
              </a:spcBef>
            </a:pPr>
            <a:r>
              <a:rPr lang="en-US" sz="2200"/>
              <a:t>Orbits ES-L1, GEO, HEO, SSO, VLEO had the most success rate.</a:t>
            </a:r>
          </a:p>
          <a:p>
            <a:pPr>
              <a:spcBef>
                <a:spcPts val="1400"/>
              </a:spcBef>
            </a:pPr>
            <a:r>
              <a:rPr lang="en-US" sz="2200"/>
              <a:t>KSC LC-39A had the most successful launches of any sites.</a:t>
            </a:r>
          </a:p>
          <a:p>
            <a:pPr>
              <a:spcBef>
                <a:spcPts val="1400"/>
              </a:spcBef>
            </a:pPr>
            <a:r>
              <a:rPr lang="en-US" sz="2200"/>
              <a:t>The Decision tree classifier is the best machine learning algorithm for this task.</a:t>
            </a:r>
          </a:p>
          <a:p>
            <a:pPr>
              <a:spcBef>
                <a:spcPts val="1400"/>
              </a:spcBef>
            </a:pPr>
            <a:endParaRPr lang="en-US" sz="2200"/>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NA</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94427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a:lnSpc>
                <a:spcPct val="120000"/>
              </a:lnSpc>
              <a:spcBef>
                <a:spcPts val="1400"/>
              </a:spcBef>
            </a:pPr>
            <a:r>
              <a:rPr lang="en-US" sz="1800" dirty="0">
                <a:solidFill>
                  <a:schemeClr val="accent3">
                    <a:lumMod val="25000"/>
                  </a:schemeClr>
                </a:solidFill>
                <a:latin typeface="Abadi"/>
              </a:rPr>
              <a:t>Data collection methodology:</a:t>
            </a:r>
          </a:p>
          <a:p>
            <a:pPr lvl="1">
              <a:lnSpc>
                <a:spcPct val="120000"/>
              </a:lnSpc>
              <a:spcBef>
                <a:spcPts val="1400"/>
              </a:spcBef>
            </a:pPr>
            <a:r>
              <a:rPr lang="en-US" sz="1800" dirty="0">
                <a:solidFill>
                  <a:schemeClr val="bg2">
                    <a:lumMod val="50000"/>
                  </a:schemeClr>
                </a:solidFill>
                <a:latin typeface="Abadi"/>
              </a:rPr>
              <a:t>Describe how data was collected </a:t>
            </a:r>
          </a:p>
          <a:p>
            <a:pPr>
              <a:lnSpc>
                <a:spcPct val="120000"/>
              </a:lnSpc>
              <a:spcBef>
                <a:spcPts val="1400"/>
              </a:spcBef>
            </a:pPr>
            <a:r>
              <a:rPr lang="en-US" sz="1800" dirty="0">
                <a:solidFill>
                  <a:schemeClr val="accent3">
                    <a:lumMod val="25000"/>
                  </a:schemeClr>
                </a:solidFill>
                <a:latin typeface="Abadi"/>
              </a:rPr>
              <a:t>Perform data wrangling</a:t>
            </a:r>
          </a:p>
          <a:p>
            <a:pPr lvl="1">
              <a:lnSpc>
                <a:spcPct val="120000"/>
              </a:lnSpc>
              <a:spcBef>
                <a:spcPts val="1400"/>
              </a:spcBef>
            </a:pPr>
            <a:r>
              <a:rPr lang="en-US" sz="1800" dirty="0">
                <a:solidFill>
                  <a:schemeClr val="bg2">
                    <a:lumMod val="50000"/>
                  </a:schemeClr>
                </a:solidFill>
                <a:latin typeface="Abadi"/>
              </a:rPr>
              <a:t>Describe how data was processed</a:t>
            </a:r>
          </a:p>
          <a:p>
            <a:pPr>
              <a:lnSpc>
                <a:spcPct val="120000"/>
              </a:lnSpc>
              <a:spcBef>
                <a:spcPts val="1400"/>
              </a:spcBef>
            </a:pPr>
            <a:r>
              <a:rPr lang="en-US" sz="1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800" dirty="0">
                <a:solidFill>
                  <a:schemeClr val="accent3">
                    <a:lumMod val="25000"/>
                  </a:schemeClr>
                </a:solidFill>
                <a:latin typeface="Abadi"/>
              </a:rPr>
              <a:t>Perform interactive visual analytics using Folium and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a:lnSpc>
                <a:spcPct val="120000"/>
              </a:lnSpc>
              <a:spcBef>
                <a:spcPts val="1400"/>
              </a:spcBef>
            </a:pPr>
            <a:r>
              <a:rPr lang="en-US" sz="1800" dirty="0">
                <a:solidFill>
                  <a:schemeClr val="accent3">
                    <a:lumMod val="25000"/>
                  </a:schemeClr>
                </a:solidFill>
                <a:latin typeface="Abadi"/>
              </a:rPr>
              <a:t>Perform predictive analysis using classification models</a:t>
            </a:r>
          </a:p>
          <a:p>
            <a:pPr lvl="1">
              <a:lnSpc>
                <a:spcPct val="120000"/>
              </a:lnSpc>
              <a:spcBef>
                <a:spcPts val="1400"/>
              </a:spcBef>
            </a:pPr>
            <a:r>
              <a:rPr lang="en-US" sz="1800" dirty="0">
                <a:solidFill>
                  <a:schemeClr val="bg2">
                    <a:lumMod val="50000"/>
                  </a:schemeClr>
                </a:solidFill>
                <a:latin typeface="Abadi"/>
              </a:rPr>
              <a:t>How to build, tune, evaluate classification model</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Various methods used for Data collection</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Decode the response content as a JSON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Clean the data – check for missing values and impute the missing values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Perform web scraping from Wikipedia for Falcon 9 launch records with </a:t>
            </a:r>
            <a:r>
              <a:rPr lang="en-US" sz="1900" dirty="0" err="1">
                <a:solidFill>
                  <a:schemeClr val="accent3">
                    <a:lumMod val="25000"/>
                  </a:schemeClr>
                </a:solidFill>
                <a:latin typeface="Abadi" panose="020B0604020104020204" pitchFamily="34" charset="0"/>
              </a:rPr>
              <a:t>BeautifulSoup</a:t>
            </a:r>
            <a:endParaRPr lang="en-US" sz="1900" dirty="0">
              <a:solidFill>
                <a:schemeClr val="accent3">
                  <a:lumMod val="25000"/>
                </a:schemeClr>
              </a:solidFill>
              <a:latin typeface="Abadi" panose="020B0604020104020204" pitchFamily="34" charset="0"/>
            </a:endParaRPr>
          </a:p>
          <a:p>
            <a:pPr lvl="2"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Objective is to extract the launch records as HTML table, </a:t>
            </a:r>
          </a:p>
          <a:p>
            <a:pPr lvl="2"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Link - </a:t>
            </a:r>
            <a:r>
              <a:rPr lang="en-US" sz="2200" dirty="0">
                <a:solidFill>
                  <a:schemeClr val="accent4">
                    <a:lumMod val="75000"/>
                  </a:schemeClr>
                </a:solidFill>
                <a:latin typeface="Abadi" panose="020B0604020104020204" pitchFamily="34" charset="0"/>
                <a:hlinkClick r:id="rId3"/>
              </a:rPr>
              <a:t>https://github.com/punitberiwal/IBM-Data-science_SpaceX/blob/main/jupyter-labs-spacex-data-collection-api%20(2).ipynb</a:t>
            </a:r>
            <a:endParaRPr lang="en-US" sz="2200" dirty="0">
              <a:solidFill>
                <a:schemeClr val="accent4">
                  <a:lumMod val="75000"/>
                </a:schemeClr>
              </a:solidFill>
              <a:latin typeface="Abadi" panose="020B0604020104020204" pitchFamily="34" charset="0"/>
            </a:endParaRPr>
          </a:p>
          <a:p>
            <a:pPr>
              <a:lnSpc>
                <a:spcPct val="100000"/>
              </a:lnSpc>
              <a:spcBef>
                <a:spcPts val="1400"/>
              </a:spcBef>
            </a:pPr>
            <a:endParaRPr lang="en-US" sz="2200" dirty="0">
              <a:solidFill>
                <a:schemeClr val="accent4">
                  <a:lumMod val="7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5F283DA1-28B9-4A7F-B7EE-2C914B7C5F69}"/>
              </a:ext>
            </a:extLst>
          </p:cNvPr>
          <p:cNvPicPr>
            <a:picLocks noChangeAspect="1"/>
          </p:cNvPicPr>
          <p:nvPr/>
        </p:nvPicPr>
        <p:blipFill>
          <a:blip r:embed="rId4"/>
          <a:stretch>
            <a:fillRect/>
          </a:stretch>
        </p:blipFill>
        <p:spPr>
          <a:xfrm>
            <a:off x="5910262" y="1793490"/>
            <a:ext cx="5461000" cy="429993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Parse the table and convert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 </a:t>
            </a:r>
          </a:p>
          <a:p>
            <a:pPr marL="0" indent="0">
              <a:lnSpc>
                <a:spcPct val="100000"/>
              </a:lnSpc>
              <a:spcBef>
                <a:spcPts val="1400"/>
              </a:spcBef>
              <a:buNone/>
            </a:pPr>
            <a:r>
              <a:rPr lang="en-US" sz="2200" dirty="0">
                <a:solidFill>
                  <a:schemeClr val="accent4">
                    <a:lumMod val="75000"/>
                  </a:schemeClr>
                </a:solidFill>
                <a:latin typeface="Abadi" panose="020B0604020104020204" pitchFamily="34" charset="0"/>
                <a:hlinkClick r:id="rId3"/>
              </a:rPr>
              <a:t>https://github.com/punitberiwal/IBM-Data-science_SpaceX/blob/main/jupyter-labs-webscraping.ipynb</a:t>
            </a:r>
            <a:endParaRPr lang="en-US" sz="2200" dirty="0">
              <a:solidFill>
                <a:schemeClr val="accent4">
                  <a:lumMod val="75000"/>
                </a:schemeClr>
              </a:solidFill>
              <a:latin typeface="Abadi" panose="020B0604020104020204" pitchFamily="34" charset="0"/>
            </a:endParaRPr>
          </a:p>
          <a:p>
            <a:pPr marL="0" indent="0">
              <a:lnSpc>
                <a:spcPct val="100000"/>
              </a:lnSpc>
              <a:spcBef>
                <a:spcPts val="1400"/>
              </a:spcBef>
              <a:buNone/>
            </a:pPr>
            <a:endParaRPr lang="en-US" sz="2200" dirty="0">
              <a:solidFill>
                <a:schemeClr val="accent4">
                  <a:lumMod val="7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a:extLst>
              <a:ext uri="{FF2B5EF4-FFF2-40B4-BE49-F238E27FC236}">
                <a16:creationId xmlns:a16="http://schemas.microsoft.com/office/drawing/2014/main" id="{728C3DC6-FE08-4FBE-A436-75705D60220D}"/>
              </a:ext>
            </a:extLst>
          </p:cNvPr>
          <p:cNvPicPr>
            <a:picLocks noChangeAspect="1"/>
          </p:cNvPicPr>
          <p:nvPr/>
        </p:nvPicPr>
        <p:blipFill>
          <a:blip r:embed="rId4"/>
          <a:stretch>
            <a:fillRect/>
          </a:stretch>
        </p:blipFill>
        <p:spPr>
          <a:xfrm>
            <a:off x="5910261" y="1792288"/>
            <a:ext cx="5460999" cy="423328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1734</Words>
  <Application>Microsoft Office PowerPoint</Application>
  <PresentationFormat>Widescreen</PresentationFormat>
  <Paragraphs>213</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Beriwal, Punit (AQBGL)</cp:lastModifiedBy>
  <cp:revision>200</cp:revision>
  <dcterms:created xsi:type="dcterms:W3CDTF">2021-04-29T18:58:34Z</dcterms:created>
  <dcterms:modified xsi:type="dcterms:W3CDTF">2022-07-31T10:01:27Z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